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1" r:id="rId7"/>
    <p:sldId id="263" r:id="rId8"/>
    <p:sldId id="257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2998" autoAdjust="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DF10-2FBB-494A-B75C-70C78AF175EA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89DD8-9154-4AE9-A741-939AFC40F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500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DF10-2FBB-494A-B75C-70C78AF175EA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89DD8-9154-4AE9-A741-939AFC40F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179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DF10-2FBB-494A-B75C-70C78AF175EA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89DD8-9154-4AE9-A741-939AFC40F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235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DF10-2FBB-494A-B75C-70C78AF175EA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89DD8-9154-4AE9-A741-939AFC40F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352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DF10-2FBB-494A-B75C-70C78AF175EA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89DD8-9154-4AE9-A741-939AFC40F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205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DF10-2FBB-494A-B75C-70C78AF175EA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89DD8-9154-4AE9-A741-939AFC40F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895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DF10-2FBB-494A-B75C-70C78AF175EA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89DD8-9154-4AE9-A741-939AFC40F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74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DF10-2FBB-494A-B75C-70C78AF175EA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89DD8-9154-4AE9-A741-939AFC40F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89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DF10-2FBB-494A-B75C-70C78AF175EA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89DD8-9154-4AE9-A741-939AFC40F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923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DF10-2FBB-494A-B75C-70C78AF175EA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89DD8-9154-4AE9-A741-939AFC40F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70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DF10-2FBB-494A-B75C-70C78AF175EA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89DD8-9154-4AE9-A741-939AFC40F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434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EDF10-2FBB-494A-B75C-70C78AF175EA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89DD8-9154-4AE9-A741-939AFC40F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277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cerathinvestments.com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3640" y="5917842"/>
            <a:ext cx="9144000" cy="737315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Presentation By CERATH INVESTMENTS</a:t>
            </a:r>
          </a:p>
          <a:p>
            <a:r>
              <a:rPr lang="en-US" dirty="0" smtClean="0"/>
              <a:t>www.cerathinvestments.com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1454" y="5666704"/>
            <a:ext cx="1845622" cy="119129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30355" y="154546"/>
            <a:ext cx="10530625" cy="10673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RAILWAY DEVELOPMENT IN GHANA</a:t>
            </a:r>
          </a:p>
          <a:p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en-US" sz="28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 OPPORTUNITY YOU CANNOT MISS</a:t>
            </a:r>
            <a:endParaRPr lang="en-US" sz="28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286" y="1464972"/>
            <a:ext cx="6142467" cy="404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55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107" y="223457"/>
            <a:ext cx="11496638" cy="91261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Current State of Ghana’s Railway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577" y="1258955"/>
            <a:ext cx="5408931" cy="49100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Ghana’s current railway systems is about  940 Km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Less than 13% is operational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Government of Ghana </a:t>
            </a:r>
            <a:r>
              <a:rPr lang="en-US" smtClean="0"/>
              <a:t>is seeking to </a:t>
            </a:r>
            <a:r>
              <a:rPr lang="en-US" dirty="0" smtClean="0"/>
              <a:t>revive the railway sector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1454" y="5666704"/>
            <a:ext cx="1845622" cy="11912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358" y="1258955"/>
            <a:ext cx="6278642" cy="320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76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107" y="223457"/>
            <a:ext cx="10515600" cy="729579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Railway Master Plan of Ghana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577" y="1258955"/>
            <a:ext cx="3837905" cy="49100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Government of Ghana has </a:t>
            </a:r>
            <a:r>
              <a:rPr lang="en-US" dirty="0"/>
              <a:t>developed </a:t>
            </a:r>
            <a:r>
              <a:rPr lang="en-US" dirty="0" smtClean="0"/>
              <a:t>the Railway </a:t>
            </a:r>
            <a:r>
              <a:rPr lang="en-US" dirty="0"/>
              <a:t>Master  </a:t>
            </a:r>
            <a:r>
              <a:rPr lang="en-US" dirty="0" smtClean="0"/>
              <a:t>plan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plan seeks to achieve two main things </a:t>
            </a:r>
          </a:p>
          <a:p>
            <a:pPr marL="514350" indent="-514350">
              <a:buAutoNum type="arabicPeriod"/>
            </a:pPr>
            <a:r>
              <a:rPr lang="en-US" dirty="0" smtClean="0"/>
              <a:t>Rehabilitate old railway lines 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Build new railway systems connecting the whole nation.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1454" y="5666704"/>
            <a:ext cx="1845622" cy="11912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961" y="1359740"/>
            <a:ext cx="6276304" cy="415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10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501" y="103031"/>
            <a:ext cx="10515600" cy="729579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Railway Opportunity 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1454" y="5666704"/>
            <a:ext cx="1845622" cy="1191296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3501" y="832610"/>
            <a:ext cx="5358170" cy="58744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49823" y="1133340"/>
            <a:ext cx="5221741" cy="2635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</a:rPr>
              <a:t>Black Line- Existing Railway systems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Red Line- Proposed New Railways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24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744" y="0"/>
            <a:ext cx="10515600" cy="729579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Railway Development Phases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1454" y="5666704"/>
            <a:ext cx="1845622" cy="1191296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17432" y="729579"/>
            <a:ext cx="5447764" cy="58895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41713" y="1081824"/>
            <a:ext cx="4141631" cy="2755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</a:rPr>
              <a:t>Distances of the various phases has been explained in the next slide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78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488" y="223457"/>
            <a:ext cx="11818512" cy="89487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Summary Box for Railway expansion phases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1454" y="5666704"/>
            <a:ext cx="1845622" cy="1191296"/>
          </a:xfrm>
          <a:prstGeom prst="rect">
            <a:avLst/>
          </a:prstGeom>
        </p:spPr>
      </p:pic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488" y="1341786"/>
            <a:ext cx="10215562" cy="524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80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397" y="1825625"/>
            <a:ext cx="11269014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Government of Ghana has established a Ministry of Railway Development &amp; Ghana Railway Development Authority.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Government of Ghana is willing to partner investors to develop Ghana’s railway</a:t>
            </a:r>
          </a:p>
          <a:p>
            <a:endParaRPr lang="en-US" dirty="0" smtClean="0"/>
          </a:p>
          <a:p>
            <a:r>
              <a:rPr lang="en-US" dirty="0" smtClean="0"/>
              <a:t>Government of </a:t>
            </a:r>
            <a:r>
              <a:rPr lang="en-US" smtClean="0"/>
              <a:t>Ghana </a:t>
            </a:r>
            <a:r>
              <a:rPr lang="en-US" smtClean="0"/>
              <a:t>is willing </a:t>
            </a:r>
            <a:r>
              <a:rPr lang="en-US" dirty="0" smtClean="0"/>
              <a:t>to consider several business models for development including Build, Operate and Transfer (BOT)</a:t>
            </a:r>
          </a:p>
          <a:p>
            <a:endParaRPr lang="en-US" dirty="0"/>
          </a:p>
          <a:p>
            <a:r>
              <a:rPr lang="en-US" dirty="0" smtClean="0"/>
              <a:t>Government of Ghana will provide incentives for Railway investors 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Government of Ghana for Railway Investors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1454" y="5666704"/>
            <a:ext cx="1845622" cy="119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523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9731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CERATH Investments’ Role  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183" y="1468582"/>
            <a:ext cx="11735581" cy="52670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CERATH is a firm aimed at facilitating investments and development projects to Ghana. Our </a:t>
            </a:r>
            <a:r>
              <a:rPr lang="en-US" dirty="0"/>
              <a:t>vision is to make Ghana a home for foreign investors. </a:t>
            </a:r>
            <a:r>
              <a:rPr lang="en-US" dirty="0" smtClean="0"/>
              <a:t>Our </a:t>
            </a:r>
            <a:r>
              <a:rPr lang="en-US" dirty="0"/>
              <a:t>mission is to facilitate investments into strategic areas of Ghana’s economy. </a:t>
            </a:r>
            <a:endParaRPr lang="en-US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 smtClean="0"/>
              <a:t>CERATH will support investors with</a:t>
            </a:r>
          </a:p>
          <a:p>
            <a:r>
              <a:rPr lang="en-US" dirty="0" smtClean="0"/>
              <a:t>Required research for investments </a:t>
            </a:r>
          </a:p>
          <a:p>
            <a:r>
              <a:rPr lang="en-US" dirty="0" smtClean="0"/>
              <a:t>Connections to governments and other stakeholders</a:t>
            </a:r>
          </a:p>
          <a:p>
            <a:r>
              <a:rPr lang="en-US" dirty="0" smtClean="0"/>
              <a:t>Support to attain permits, certifications and registrations </a:t>
            </a:r>
          </a:p>
          <a:p>
            <a:r>
              <a:rPr lang="en-US" dirty="0" smtClean="0"/>
              <a:t>Support in long management of investments 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WWW.CERATHINVESTMENTS.COM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1454" y="5666704"/>
            <a:ext cx="1845622" cy="119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27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65427"/>
          </a:xfrm>
        </p:spPr>
      </p:pic>
    </p:spTree>
    <p:extLst>
      <p:ext uri="{BB962C8B-B14F-4D97-AF65-F5344CB8AC3E}">
        <p14:creationId xmlns:p14="http://schemas.microsoft.com/office/powerpoint/2010/main" val="794626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2499</TotalTime>
  <Words>250</Words>
  <Application>Microsoft Office PowerPoint</Application>
  <PresentationFormat>Widescreen</PresentationFormat>
  <Paragraphs>42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Verdana</vt:lpstr>
      <vt:lpstr>Office Theme</vt:lpstr>
      <vt:lpstr>PowerPoint Presentation</vt:lpstr>
      <vt:lpstr>Current State of Ghana’s Railway</vt:lpstr>
      <vt:lpstr>Railway Master Plan of Ghana</vt:lpstr>
      <vt:lpstr>Railway Opportunity </vt:lpstr>
      <vt:lpstr>Railway Development Phases</vt:lpstr>
      <vt:lpstr>Summary Box for Railway expansion phases</vt:lpstr>
      <vt:lpstr>Government of Ghana for Railway Investors</vt:lpstr>
      <vt:lpstr>CERATH Investments’ Role  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pcuser</dc:creator>
  <cp:lastModifiedBy>pcuser</cp:lastModifiedBy>
  <cp:revision>64</cp:revision>
  <dcterms:created xsi:type="dcterms:W3CDTF">2017-02-27T19:51:31Z</dcterms:created>
  <dcterms:modified xsi:type="dcterms:W3CDTF">2017-03-22T09:35:16Z</dcterms:modified>
</cp:coreProperties>
</file>