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72" r:id="rId6"/>
    <p:sldId id="273" r:id="rId7"/>
    <p:sldId id="266" r:id="rId8"/>
    <p:sldId id="274" r:id="rId9"/>
    <p:sldId id="267" r:id="rId10"/>
    <p:sldId id="271" r:id="rId11"/>
    <p:sldId id="275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F10-2FBB-494A-B75C-70C78AF175EA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9DD8-9154-4AE9-A741-939AFC40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0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F10-2FBB-494A-B75C-70C78AF175EA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9DD8-9154-4AE9-A741-939AFC40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79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F10-2FBB-494A-B75C-70C78AF175EA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9DD8-9154-4AE9-A741-939AFC40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3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F10-2FBB-494A-B75C-70C78AF175EA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9DD8-9154-4AE9-A741-939AFC40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52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F10-2FBB-494A-B75C-70C78AF175EA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9DD8-9154-4AE9-A741-939AFC40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F10-2FBB-494A-B75C-70C78AF175EA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9DD8-9154-4AE9-A741-939AFC40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9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F10-2FBB-494A-B75C-70C78AF175EA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9DD8-9154-4AE9-A741-939AFC40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7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F10-2FBB-494A-B75C-70C78AF175EA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9DD8-9154-4AE9-A741-939AFC40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89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F10-2FBB-494A-B75C-70C78AF175EA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9DD8-9154-4AE9-A741-939AFC40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2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F10-2FBB-494A-B75C-70C78AF175EA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9DD8-9154-4AE9-A741-939AFC40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DF10-2FBB-494A-B75C-70C78AF175EA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9DD8-9154-4AE9-A741-939AFC40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3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EDF10-2FBB-494A-B75C-70C78AF175EA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89DD8-9154-4AE9-A741-939AFC40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7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3640" y="5917842"/>
            <a:ext cx="9144000" cy="737315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DEVELOPMENT THROUGH STRATEGIC INVESTMENTS</a:t>
            </a:r>
          </a:p>
          <a:p>
            <a:r>
              <a:rPr lang="en-US" dirty="0" smtClean="0"/>
              <a:t>www.cerathinvestments.com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1454" y="5666704"/>
            <a:ext cx="1845622" cy="119129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83640" y="420464"/>
            <a:ext cx="10530625" cy="8352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CERATH INVESTMENTS 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2" descr="Image result for modern farms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3778" y="1661173"/>
            <a:ext cx="4473979" cy="4054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452" y="1622738"/>
            <a:ext cx="6142467" cy="404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55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789" y="224229"/>
            <a:ext cx="11964473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rowing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ositive Business Climate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340662" cy="48456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current economic climate in Ghana is one aimed at boosting local production, industrialization and job creation. This is manifested in </a:t>
            </a:r>
          </a:p>
          <a:p>
            <a:pPr marL="514350" indent="-514350">
              <a:buAutoNum type="arabicPeriod"/>
            </a:pPr>
            <a:r>
              <a:rPr lang="en-US" dirty="0" smtClean="0"/>
              <a:t>New initiatives- One District, One Factory , One Village, One Dam, Planting for Food and Jobs</a:t>
            </a:r>
          </a:p>
          <a:p>
            <a:pPr marL="514350" indent="-514350">
              <a:buAutoNum type="arabicPeriod"/>
            </a:pPr>
            <a:r>
              <a:rPr lang="en-US" dirty="0" smtClean="0"/>
              <a:t>Tax incentives</a:t>
            </a:r>
          </a:p>
          <a:p>
            <a:pPr marL="514350" indent="-514350">
              <a:buAutoNum type="arabicPeriod"/>
            </a:pPr>
            <a:r>
              <a:rPr lang="en-US" dirty="0" smtClean="0"/>
              <a:t>Creation of sector ministries and portfolios- </a:t>
            </a:r>
            <a:r>
              <a:rPr lang="en-US" dirty="0" err="1" smtClean="0"/>
              <a:t>eg</a:t>
            </a:r>
            <a:r>
              <a:rPr lang="en-US" dirty="0" smtClean="0"/>
              <a:t>. Railway ministry </a:t>
            </a:r>
          </a:p>
          <a:p>
            <a:pPr marL="514350" indent="-514350">
              <a:buAutoNum type="arabicPeriod"/>
            </a:pPr>
            <a:r>
              <a:rPr lang="en-US" dirty="0" smtClean="0"/>
              <a:t>Increasing target of FDI from $3 billion ( 2016) to </a:t>
            </a:r>
            <a:r>
              <a:rPr lang="en-US" b="1" u="sng" dirty="0" smtClean="0"/>
              <a:t>$5 billion </a:t>
            </a:r>
            <a:r>
              <a:rPr lang="en-US" dirty="0" smtClean="0"/>
              <a:t>( 2017)</a:t>
            </a:r>
          </a:p>
          <a:p>
            <a:pPr marL="514350" indent="-514350">
              <a:buAutoNum type="arabicPeriod"/>
            </a:pPr>
            <a:r>
              <a:rPr lang="en-US" dirty="0" smtClean="0"/>
              <a:t>More importantly, private sector considered as the engine of growth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1454" y="5666704"/>
            <a:ext cx="1845622" cy="119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31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8824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CERATH Investment? 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Diversified and experienced  team </a:t>
            </a:r>
          </a:p>
          <a:p>
            <a:r>
              <a:rPr lang="en-US" dirty="0" smtClean="0"/>
              <a:t>Connections and partnership with relevant government agencies and personnel </a:t>
            </a:r>
          </a:p>
          <a:p>
            <a:r>
              <a:rPr lang="en-US" dirty="0"/>
              <a:t>I</a:t>
            </a:r>
            <a:r>
              <a:rPr lang="en-US" dirty="0" smtClean="0"/>
              <a:t>n-depth understanding of the Ghanaian system </a:t>
            </a:r>
          </a:p>
          <a:p>
            <a:r>
              <a:rPr lang="en-US" dirty="0" smtClean="0"/>
              <a:t>Involved in many agricultural initiatives in Ghana</a:t>
            </a:r>
          </a:p>
          <a:p>
            <a:r>
              <a:rPr lang="en-US" dirty="0"/>
              <a:t> </a:t>
            </a:r>
            <a:r>
              <a:rPr lang="en-US" dirty="0" smtClean="0"/>
              <a:t>Well equipped to support investors’ activities </a:t>
            </a:r>
          </a:p>
          <a:p>
            <a:r>
              <a:rPr lang="en-US" dirty="0" smtClean="0"/>
              <a:t>The vision of CERATH is supported by National government.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6687" y="5508685"/>
            <a:ext cx="1455313" cy="134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45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665" y="211350"/>
            <a:ext cx="10515600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Essence of meeting 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665" y="1722593"/>
            <a:ext cx="6902003" cy="484563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Introduce CERATH Investments and our work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LEARN </a:t>
            </a:r>
            <a:r>
              <a:rPr lang="en-US" dirty="0" smtClean="0"/>
              <a:t>about the strategic areas of interests of the Hungarian Embassy/Hungarian government in Ghana</a:t>
            </a:r>
          </a:p>
          <a:p>
            <a:pPr marL="514350" indent="-514350">
              <a:buAutoNum type="arabicPeriod"/>
            </a:pPr>
            <a:r>
              <a:rPr lang="en-US" dirty="0" smtClean="0"/>
              <a:t>Explore areas of partnerships</a:t>
            </a:r>
          </a:p>
          <a:p>
            <a:pPr marL="514350" indent="-514350">
              <a:buAutoNum type="arabicPeriod"/>
            </a:pPr>
            <a:r>
              <a:rPr lang="en-US" dirty="0" smtClean="0"/>
              <a:t>Linkages with investors </a:t>
            </a:r>
          </a:p>
          <a:p>
            <a:pPr marL="514350" indent="-514350">
              <a:buAutoNum type="arabicPeriod"/>
            </a:pPr>
            <a:r>
              <a:rPr lang="en-US" dirty="0" smtClean="0"/>
              <a:t>Explore insights of setting up Central European representation in Hungary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1454" y="5666704"/>
            <a:ext cx="1845622" cy="11912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889" y="1722593"/>
            <a:ext cx="3425311" cy="17193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889" y="3441965"/>
            <a:ext cx="3425311" cy="1804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1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665" y="211350"/>
            <a:ext cx="10515600" cy="101214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 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1454" y="5666704"/>
            <a:ext cx="1845622" cy="11912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442" y="1688157"/>
            <a:ext cx="5946454" cy="4574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33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ABOUT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1825625"/>
            <a:ext cx="7568149" cy="49100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CERATH is a firm aimed at facilitating investments and development projects to Ghana. </a:t>
            </a:r>
            <a:endParaRPr lang="en-US" b="1" dirty="0"/>
          </a:p>
          <a:p>
            <a:pPr marL="0" indent="0">
              <a:buNone/>
            </a:pPr>
            <a:r>
              <a:rPr lang="en-US" b="1" smtClean="0"/>
              <a:t>Vision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Our </a:t>
            </a:r>
            <a:r>
              <a:rPr lang="en-US" dirty="0"/>
              <a:t>vision is to make Ghana a home for foreign investors.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Mission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Our </a:t>
            </a:r>
            <a:r>
              <a:rPr lang="en-US" dirty="0"/>
              <a:t>mission is to facilitate investments into strategic areas of Ghana’s economy.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Staff </a:t>
            </a:r>
          </a:p>
          <a:p>
            <a:pPr marL="0" indent="0">
              <a:buNone/>
            </a:pPr>
            <a:r>
              <a:rPr lang="en-US" dirty="0" smtClean="0"/>
              <a:t>CERATH is currently a team of 8 ( Partners &amp; Associates)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1454" y="5666704"/>
            <a:ext cx="1845622" cy="11912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332" y="2124075"/>
            <a:ext cx="4339443" cy="310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27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SERVICES 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5871693" cy="4941932"/>
          </a:xfrm>
        </p:spPr>
        <p:txBody>
          <a:bodyPr/>
          <a:lstStyle/>
          <a:p>
            <a:pPr lvl="0" algn="just"/>
            <a:r>
              <a:rPr lang="en-US" dirty="0"/>
              <a:t>Projects development particularly in the area of </a:t>
            </a:r>
            <a:r>
              <a:rPr lang="en-US" dirty="0" smtClean="0"/>
              <a:t>agriculture, transportation and construction </a:t>
            </a:r>
            <a:endParaRPr lang="en-US" dirty="0"/>
          </a:p>
          <a:p>
            <a:pPr lvl="0" algn="just"/>
            <a:r>
              <a:rPr lang="en-US" dirty="0" smtClean="0"/>
              <a:t>Business Research </a:t>
            </a:r>
            <a:endParaRPr lang="en-US" dirty="0"/>
          </a:p>
          <a:p>
            <a:pPr lvl="0" algn="just"/>
            <a:r>
              <a:rPr lang="en-US" dirty="0"/>
              <a:t>Facilitate Public-Private partnership</a:t>
            </a:r>
          </a:p>
          <a:p>
            <a:pPr lvl="0" algn="just"/>
            <a:r>
              <a:rPr lang="en-US" dirty="0" smtClean="0"/>
              <a:t>Independent </a:t>
            </a:r>
            <a:r>
              <a:rPr lang="en-US" dirty="0"/>
              <a:t>monitoring and evaluation of </a:t>
            </a:r>
            <a:r>
              <a:rPr lang="en-US" dirty="0" smtClean="0"/>
              <a:t>projects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1454" y="5666704"/>
            <a:ext cx="1845622" cy="119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60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665" y="211350"/>
            <a:ext cx="10515600" cy="89623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CURRENT PROJECTS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36" y="1249252"/>
            <a:ext cx="6980350" cy="542200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Reviving Northern Star Tomato Factory- CERATH has partnered with Thucer Agro ( South Africa) with the aim of reviving NSTC under an integrated business model to process fruits and vegetables </a:t>
            </a:r>
          </a:p>
          <a:p>
            <a:pPr algn="just"/>
            <a:r>
              <a:rPr lang="en-US" dirty="0" smtClean="0"/>
              <a:t>Railway Development-CERATH has partnered with China Railway Eryuan Engineering Corporation in the implementation of Railway in Ghana. </a:t>
            </a:r>
            <a:endParaRPr lang="en-US" dirty="0"/>
          </a:p>
          <a:p>
            <a:r>
              <a:rPr lang="en-US" dirty="0" smtClean="0"/>
              <a:t>GrainVeg Project- CERATH seeks to establish 1000 acres commercial farm under modern irrigation equipment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1454" y="5666704"/>
            <a:ext cx="1845622" cy="11912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355" y="2021311"/>
            <a:ext cx="4297749" cy="2834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01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110" y="110732"/>
            <a:ext cx="10515600" cy="88412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Areas of Interest 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741" y="1107583"/>
            <a:ext cx="2690611" cy="5750417"/>
          </a:xfrm>
        </p:spPr>
        <p:txBody>
          <a:bodyPr/>
          <a:lstStyle/>
          <a:p>
            <a:r>
              <a:rPr lang="en-US" dirty="0" smtClean="0"/>
              <a:t> Agriculture</a:t>
            </a:r>
            <a:r>
              <a:rPr lang="en-US" dirty="0"/>
              <a:t> </a:t>
            </a:r>
            <a:r>
              <a:rPr lang="en-US" dirty="0" smtClean="0"/>
              <a:t>&amp; Agro Processing </a:t>
            </a:r>
          </a:p>
          <a:p>
            <a:endParaRPr lang="en-US" dirty="0"/>
          </a:p>
          <a:p>
            <a:r>
              <a:rPr lang="en-US" dirty="0" smtClean="0"/>
              <a:t>Infrastructure Development </a:t>
            </a:r>
          </a:p>
          <a:p>
            <a:endParaRPr lang="en-US" dirty="0"/>
          </a:p>
          <a:p>
            <a:r>
              <a:rPr lang="en-US" dirty="0" smtClean="0"/>
              <a:t>Energy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1454" y="5666704"/>
            <a:ext cx="1845622" cy="11912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3471" y="1107583"/>
            <a:ext cx="4848529" cy="32264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384" y="3031366"/>
            <a:ext cx="4793087" cy="359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72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665" y="211351"/>
            <a:ext cx="10515600" cy="84471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Areas of Interest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6" y="1207438"/>
            <a:ext cx="7096259" cy="527063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Agriculture and Agro Processing </a:t>
            </a:r>
          </a:p>
          <a:p>
            <a:pPr>
              <a:buFontTx/>
              <a:buChar char="-"/>
            </a:pPr>
            <a:r>
              <a:rPr lang="en-US" dirty="0" smtClean="0"/>
              <a:t>Interested in large scale commercial agricultural initiatives </a:t>
            </a:r>
          </a:p>
          <a:p>
            <a:pPr>
              <a:buFontTx/>
              <a:buChar char="-"/>
            </a:pPr>
            <a:r>
              <a:rPr lang="en-US" dirty="0" smtClean="0"/>
              <a:t>Processing and value addition of agricultural products ( fruits, vegetables…)</a:t>
            </a:r>
          </a:p>
          <a:p>
            <a:pPr>
              <a:buFontTx/>
              <a:buChar char="-"/>
            </a:pPr>
            <a:r>
              <a:rPr lang="en-US" dirty="0"/>
              <a:t> </a:t>
            </a:r>
            <a:r>
              <a:rPr lang="en-US" dirty="0" smtClean="0"/>
              <a:t>Improving untapped agricultural potentials ( sorghum, tomatoes, strawberries) </a:t>
            </a:r>
            <a:endParaRPr lang="en-US" dirty="0"/>
          </a:p>
          <a:p>
            <a:r>
              <a:rPr lang="en-US" b="1" dirty="0" smtClean="0"/>
              <a:t>Infrastructure </a:t>
            </a:r>
          </a:p>
          <a:p>
            <a:pPr>
              <a:buFontTx/>
              <a:buChar char="-"/>
            </a:pPr>
            <a:r>
              <a:rPr lang="en-US" dirty="0" smtClean="0"/>
              <a:t>Interested in railway development </a:t>
            </a:r>
          </a:p>
          <a:p>
            <a:pPr>
              <a:buFontTx/>
              <a:buChar char="-"/>
            </a:pPr>
            <a:r>
              <a:rPr lang="en-US" dirty="0"/>
              <a:t> </a:t>
            </a:r>
            <a:r>
              <a:rPr lang="en-US" dirty="0" smtClean="0"/>
              <a:t>Developing Ghana’s untapped water transportation systems </a:t>
            </a:r>
          </a:p>
          <a:p>
            <a:r>
              <a:rPr lang="en-US" b="1" dirty="0" smtClean="0"/>
              <a:t>Energy</a:t>
            </a:r>
          </a:p>
          <a:p>
            <a:pPr algn="just">
              <a:buFontTx/>
              <a:buChar char="-"/>
            </a:pPr>
            <a:r>
              <a:rPr lang="en-US" dirty="0" smtClean="0"/>
              <a:t>Interested in partnership with large energy actors to serve as Independent Power Producers 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1454" y="5666704"/>
            <a:ext cx="1845622" cy="119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665" y="152331"/>
            <a:ext cx="10515600" cy="1122677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 of Operations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79" y="1529410"/>
            <a:ext cx="10752786" cy="4845631"/>
          </a:xfrm>
        </p:spPr>
        <p:txBody>
          <a:bodyPr>
            <a:normAutofit/>
          </a:bodyPr>
          <a:lstStyle/>
          <a:p>
            <a:r>
              <a:rPr lang="en-US" dirty="0" smtClean="0"/>
              <a:t>Our mode of operation is based on partnership with relevant stakeholders</a:t>
            </a:r>
          </a:p>
          <a:p>
            <a:r>
              <a:rPr lang="en-US" dirty="0" smtClean="0"/>
              <a:t>Due to our mission to enhance foreign direct investments, we work extensively with foreign mission</a:t>
            </a:r>
          </a:p>
          <a:p>
            <a:r>
              <a:rPr lang="en-US" dirty="0" smtClean="0"/>
              <a:t>Our approach is to take every investment opportunity on a case by case basis.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1454" y="5666704"/>
            <a:ext cx="1845622" cy="119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90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665" y="211350"/>
            <a:ext cx="10515600" cy="101214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Story of Opportunities 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983" y="1720446"/>
            <a:ext cx="6425485" cy="4845631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Agriculture </a:t>
            </a:r>
          </a:p>
          <a:p>
            <a:pPr>
              <a:buFontTx/>
              <a:buChar char="-"/>
            </a:pPr>
            <a:r>
              <a:rPr lang="en-US" dirty="0" smtClean="0"/>
              <a:t>Northern Ghana alone has 6 million hectares of arable land </a:t>
            </a:r>
          </a:p>
          <a:p>
            <a:pPr>
              <a:buFontTx/>
              <a:buChar char="-"/>
            </a:pPr>
            <a:r>
              <a:rPr lang="en-US" dirty="0" smtClean="0"/>
              <a:t>Local demand value ($) for rice (600m), sugar ( 400m)</a:t>
            </a:r>
          </a:p>
          <a:p>
            <a:pPr>
              <a:buFontTx/>
              <a:buChar char="-"/>
            </a:pPr>
            <a:r>
              <a:rPr lang="en-US" dirty="0" smtClean="0"/>
              <a:t>Cotton production in Northern Ghana alone is 55,000 MT annually </a:t>
            </a:r>
          </a:p>
          <a:p>
            <a:pPr>
              <a:buFontTx/>
              <a:buChar char="-"/>
            </a:pPr>
            <a:r>
              <a:rPr lang="en-US" dirty="0" smtClean="0"/>
              <a:t>Cold chain industry estimated at $400 million annually </a:t>
            </a:r>
          </a:p>
          <a:p>
            <a:pPr>
              <a:buFontTx/>
              <a:buChar char="-"/>
            </a:pPr>
            <a:r>
              <a:rPr lang="en-US" dirty="0" smtClean="0"/>
              <a:t>Market demand for logistics huge- tractors estimated at $800 million </a:t>
            </a:r>
          </a:p>
          <a:p>
            <a:pPr>
              <a:buFontTx/>
              <a:buChar char="-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1454" y="5666704"/>
            <a:ext cx="1845622" cy="1191296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709893" y="1720445"/>
            <a:ext cx="5370490" cy="4845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Infrastructure</a:t>
            </a:r>
          </a:p>
          <a:p>
            <a:pPr marL="0" indent="0">
              <a:buNone/>
            </a:pPr>
            <a:r>
              <a:rPr lang="en-US" dirty="0" smtClean="0"/>
              <a:t>-Railway opportunity is estimated at 4200km worth $2.1 billion </a:t>
            </a:r>
          </a:p>
          <a:p>
            <a:pPr>
              <a:buFontTx/>
              <a:buChar char="-"/>
            </a:pPr>
            <a:r>
              <a:rPr lang="en-US" dirty="0" smtClean="0"/>
              <a:t>Housing needs of 1,700,000 units </a:t>
            </a:r>
          </a:p>
          <a:p>
            <a:pPr>
              <a:buFontTx/>
              <a:buChar char="-"/>
            </a:pPr>
            <a:r>
              <a:rPr lang="en-US" dirty="0" smtClean="0"/>
              <a:t>Untapped water land transportation system particularly on the Volta Lake for transportation of goods from the breadbasket regions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1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665" y="211350"/>
            <a:ext cx="10515600" cy="101214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Story of Opportunities 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984" y="1720446"/>
            <a:ext cx="5844157" cy="4845631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Energy </a:t>
            </a:r>
          </a:p>
          <a:p>
            <a:pPr>
              <a:buFontTx/>
              <a:buChar char="-"/>
            </a:pPr>
            <a:r>
              <a:rPr lang="en-US" dirty="0" smtClean="0"/>
              <a:t>Power crises cost the nation $2.1 million every day</a:t>
            </a:r>
          </a:p>
          <a:p>
            <a:pPr>
              <a:buFontTx/>
              <a:buChar char="-"/>
            </a:pPr>
            <a:r>
              <a:rPr lang="en-US" dirty="0" smtClean="0"/>
              <a:t>Plan is to institute new power projects</a:t>
            </a:r>
          </a:p>
          <a:p>
            <a:pPr>
              <a:buFontTx/>
              <a:buChar char="-"/>
            </a:pPr>
            <a:r>
              <a:rPr lang="en-US" dirty="0" smtClean="0"/>
              <a:t>2017 target is to add 1200 MW to current capacity </a:t>
            </a:r>
          </a:p>
          <a:p>
            <a:pPr>
              <a:buFontTx/>
              <a:buChar char="-"/>
            </a:pPr>
            <a:r>
              <a:rPr lang="en-US" dirty="0" smtClean="0"/>
              <a:t>Potential for massive solar energy production in Northern Ghana. </a:t>
            </a:r>
          </a:p>
          <a:p>
            <a:pPr>
              <a:buFontTx/>
              <a:buChar char="-"/>
            </a:pPr>
            <a:r>
              <a:rPr lang="en-US" dirty="0" smtClean="0"/>
              <a:t>Potential for geo thermal and tidal wave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1454" y="5666704"/>
            <a:ext cx="1845622" cy="1191296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709893" y="1720445"/>
            <a:ext cx="5370490" cy="4845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984" y="1311495"/>
            <a:ext cx="6074166" cy="4063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18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592</Words>
  <Application>Microsoft Office PowerPoint</Application>
  <PresentationFormat>Widescreen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Office Theme</vt:lpstr>
      <vt:lpstr>PowerPoint Presentation</vt:lpstr>
      <vt:lpstr>ABOUT</vt:lpstr>
      <vt:lpstr>KEY SERVICES </vt:lpstr>
      <vt:lpstr>CURRENT PROJECTS</vt:lpstr>
      <vt:lpstr>Areas of Interest </vt:lpstr>
      <vt:lpstr>Areas of Interest</vt:lpstr>
      <vt:lpstr>Mode of Operations</vt:lpstr>
      <vt:lpstr>Our Story of Opportunities </vt:lpstr>
      <vt:lpstr>Our Story of Opportunities </vt:lpstr>
      <vt:lpstr>A Growing Positive Business Climate</vt:lpstr>
      <vt:lpstr>Why CERATH Investment? </vt:lpstr>
      <vt:lpstr>Essence of meeting </vt:lpstr>
      <vt:lpstr>Thank You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pcuser</dc:creator>
  <cp:lastModifiedBy>pcuser</cp:lastModifiedBy>
  <cp:revision>61</cp:revision>
  <dcterms:created xsi:type="dcterms:W3CDTF">2017-02-27T19:51:31Z</dcterms:created>
  <dcterms:modified xsi:type="dcterms:W3CDTF">2017-05-17T17:21:17Z</dcterms:modified>
</cp:coreProperties>
</file>