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3" r:id="rId8"/>
    <p:sldId id="272" r:id="rId9"/>
    <p:sldId id="281" r:id="rId10"/>
    <p:sldId id="257" r:id="rId11"/>
    <p:sldId id="277" r:id="rId12"/>
    <p:sldId id="265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9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DF10-2FBB-494A-B75C-70C78AF175E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rathinvestment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erathgroup@gmail.com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pkoseiowusu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braquah@cerathinvestments.com" TargetMode="External"/><Relationship Id="rId5" Type="http://schemas.openxmlformats.org/officeDocument/2006/relationships/hyperlink" Target="mailto:labraquah@yahoo.com" TargetMode="External"/><Relationship Id="rId4" Type="http://schemas.openxmlformats.org/officeDocument/2006/relationships/hyperlink" Target="mailto:paa@cerathinvestment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640" y="5917842"/>
            <a:ext cx="9144000" cy="73731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PRESENTATION  BY CERATH INVESTMENTS</a:t>
            </a:r>
          </a:p>
          <a:p>
            <a:r>
              <a:rPr lang="en-US" dirty="0" smtClean="0">
                <a:hlinkClick r:id="rId2"/>
              </a:rPr>
              <a:t>www.cerathinvestments.com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3640" y="420464"/>
            <a:ext cx="10530625" cy="8352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INVESTING IN GHANA’S AGRICULTURE 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Image result for modern farms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90064" y="1612674"/>
            <a:ext cx="4473979" cy="405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1612675"/>
            <a:ext cx="5067536" cy="405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 Of CERATH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25625"/>
            <a:ext cx="7568149" cy="49100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CERATH is a firm aimed at facilitating investments and development projects to Ghana. </a:t>
            </a:r>
            <a:endParaRPr lang="en-US" b="1" dirty="0"/>
          </a:p>
          <a:p>
            <a:pPr marL="0" indent="0">
              <a:buNone/>
            </a:pPr>
            <a:r>
              <a:rPr lang="en-US" b="1" smtClean="0"/>
              <a:t>Mission </a:t>
            </a:r>
          </a:p>
          <a:p>
            <a:pPr marL="0" indent="0">
              <a:buNone/>
            </a:pPr>
            <a:r>
              <a:rPr lang="en-US" smtClean="0"/>
              <a:t>Our </a:t>
            </a:r>
            <a:r>
              <a:rPr lang="en-US" dirty="0"/>
              <a:t>vision is to make Ghana a home for foreign investors. </a:t>
            </a:r>
          </a:p>
          <a:p>
            <a:pPr marL="0" indent="0">
              <a:buNone/>
            </a:pPr>
            <a:r>
              <a:rPr lang="en-US" b="1" dirty="0" smtClean="0"/>
              <a:t>Vision</a:t>
            </a:r>
          </a:p>
          <a:p>
            <a:pPr marL="0" indent="0">
              <a:buNone/>
            </a:pPr>
            <a:r>
              <a:rPr lang="en-US" dirty="0"/>
              <a:t>Our mission is to facilitate investments into strategic areas of Ghana’s economy.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Representations in:</a:t>
            </a:r>
          </a:p>
          <a:p>
            <a:r>
              <a:rPr lang="en-US" dirty="0" smtClean="0"/>
              <a:t>Ghana </a:t>
            </a:r>
          </a:p>
          <a:p>
            <a:r>
              <a:rPr lang="en-US" dirty="0" smtClean="0"/>
              <a:t>Netherlands </a:t>
            </a:r>
          </a:p>
          <a:p>
            <a:r>
              <a:rPr lang="en-US" dirty="0" smtClean="0"/>
              <a:t>China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32" y="2124075"/>
            <a:ext cx="4339443" cy="310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CERATH Investment?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Diversified and experienced  team </a:t>
            </a:r>
          </a:p>
          <a:p>
            <a:r>
              <a:rPr lang="en-US" dirty="0" smtClean="0"/>
              <a:t>Connections and partnership with relevant government agencies and personnel </a:t>
            </a:r>
          </a:p>
          <a:p>
            <a:r>
              <a:rPr lang="en-US" dirty="0"/>
              <a:t>I</a:t>
            </a:r>
            <a:r>
              <a:rPr lang="en-US" dirty="0" smtClean="0"/>
              <a:t>n-depth understanding of the Ghanaian system </a:t>
            </a:r>
          </a:p>
          <a:p>
            <a:r>
              <a:rPr lang="en-US" dirty="0" smtClean="0"/>
              <a:t>Involved in many agricultural initiatives in Ghana</a:t>
            </a:r>
          </a:p>
          <a:p>
            <a:r>
              <a:rPr lang="en-US" dirty="0"/>
              <a:t> </a:t>
            </a:r>
            <a:r>
              <a:rPr lang="en-US" dirty="0" smtClean="0"/>
              <a:t>Well equipped to support investors’ activities </a:t>
            </a:r>
          </a:p>
          <a:p>
            <a:r>
              <a:rPr lang="en-US" dirty="0" smtClean="0"/>
              <a:t>The vision of CERATH is supported by National government.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687" y="5508685"/>
            <a:ext cx="1455313" cy="134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12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CERATH’s support 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65" y="1400576"/>
            <a:ext cx="10515600" cy="4871435"/>
          </a:xfrm>
        </p:spPr>
        <p:txBody>
          <a:bodyPr>
            <a:normAutofit/>
          </a:bodyPr>
          <a:lstStyle/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Assistance in developing the project concepts- bridging Ghanaian situation and investors’ interests. </a:t>
            </a:r>
          </a:p>
          <a:p>
            <a:pPr lvl="0" algn="just"/>
            <a:r>
              <a:rPr lang="en-US" dirty="0" smtClean="0"/>
              <a:t>Business </a:t>
            </a:r>
            <a:r>
              <a:rPr lang="en-US" dirty="0"/>
              <a:t>viability </a:t>
            </a:r>
            <a:r>
              <a:rPr lang="en-US" dirty="0" smtClean="0"/>
              <a:t>assessments</a:t>
            </a:r>
          </a:p>
          <a:p>
            <a:pPr lvl="0" algn="just"/>
            <a:r>
              <a:rPr lang="en-US" dirty="0" smtClean="0"/>
              <a:t>Supporting in attaining permits and certifications </a:t>
            </a:r>
          </a:p>
          <a:p>
            <a:pPr lvl="0" algn="just"/>
            <a:r>
              <a:rPr lang="en-US" dirty="0" smtClean="0"/>
              <a:t>Facilitate </a:t>
            </a:r>
            <a:r>
              <a:rPr lang="en-US" dirty="0"/>
              <a:t>Public-Private </a:t>
            </a:r>
            <a:r>
              <a:rPr lang="en-US" dirty="0" smtClean="0"/>
              <a:t>partnerships </a:t>
            </a:r>
            <a:endParaRPr lang="en-US" dirty="0"/>
          </a:p>
          <a:p>
            <a:pPr lvl="0" algn="just"/>
            <a:r>
              <a:rPr lang="en-US" dirty="0" smtClean="0"/>
              <a:t> Joint Ventures Formation to launch projects</a:t>
            </a:r>
          </a:p>
          <a:p>
            <a:pPr lvl="0" algn="just"/>
            <a:r>
              <a:rPr lang="en-US" dirty="0" smtClean="0"/>
              <a:t>CERATH is interested in a </a:t>
            </a:r>
            <a:r>
              <a:rPr lang="en-US" b="1" u="sng" dirty="0" smtClean="0"/>
              <a:t>minimum</a:t>
            </a:r>
            <a:r>
              <a:rPr lang="en-US" dirty="0" smtClean="0"/>
              <a:t> investment of $5 million </a:t>
            </a:r>
          </a:p>
          <a:p>
            <a:pPr lvl="0" algn="just"/>
            <a:endParaRPr lang="en-US" dirty="0"/>
          </a:p>
          <a:p>
            <a:pPr marL="0" lv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8" y="1439258"/>
            <a:ext cx="11848563" cy="49229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Ghana Representative </a:t>
            </a:r>
          </a:p>
          <a:p>
            <a:pPr marL="0" indent="0">
              <a:buNone/>
            </a:pPr>
            <a:r>
              <a:rPr lang="en-US" dirty="0" smtClean="0"/>
              <a:t>Paa </a:t>
            </a:r>
            <a:r>
              <a:rPr lang="en-US" dirty="0"/>
              <a:t>Kofi Osei-Owusu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>
                <a:hlinkClick r:id="rId2"/>
              </a:rPr>
              <a:t>pkoseiowusu@gmail.com</a:t>
            </a:r>
            <a:r>
              <a:rPr lang="en-US" dirty="0" smtClean="0"/>
              <a:t>  </a:t>
            </a:r>
            <a:r>
              <a:rPr lang="en-US" dirty="0"/>
              <a:t>or </a:t>
            </a:r>
            <a:r>
              <a:rPr lang="en-US" dirty="0" smtClean="0">
                <a:hlinkClick r:id="rId3"/>
              </a:rPr>
              <a:t>cerathgroup@gmail.com</a:t>
            </a:r>
            <a:r>
              <a:rPr lang="en-US" dirty="0" smtClean="0"/>
              <a:t>  or </a:t>
            </a:r>
            <a:r>
              <a:rPr lang="en-US" dirty="0" smtClean="0">
                <a:hlinkClick r:id="rId4"/>
              </a:rPr>
              <a:t>paa@cerathinvestments.com</a:t>
            </a:r>
            <a:r>
              <a:rPr lang="en-US" dirty="0" smtClean="0"/>
              <a:t>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Tel: +233 (</a:t>
            </a:r>
            <a:r>
              <a:rPr lang="en-US" dirty="0" smtClean="0"/>
              <a:t>0)209244168 ( Ghana)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Skype:pkoseiowusu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Website: www.cerathinvestments.com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smtClean="0"/>
              <a:t>International </a:t>
            </a:r>
            <a:r>
              <a:rPr lang="en-US" b="1" dirty="0"/>
              <a:t>Representative </a:t>
            </a:r>
          </a:p>
          <a:p>
            <a:pPr marL="0" indent="0">
              <a:buNone/>
            </a:pPr>
            <a:r>
              <a:rPr lang="en-US" dirty="0"/>
              <a:t>Name; Lucille Abruquah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>
                <a:hlinkClick r:id="rId5"/>
              </a:rPr>
              <a:t>labraquah@yahoo.com</a:t>
            </a:r>
            <a:r>
              <a:rPr lang="en-US" dirty="0" smtClean="0"/>
              <a:t>  </a:t>
            </a:r>
            <a:r>
              <a:rPr lang="en-US" dirty="0"/>
              <a:t>or </a:t>
            </a:r>
            <a:r>
              <a:rPr lang="en-US" dirty="0" err="1" smtClean="0"/>
              <a:t>cerathgroup</a:t>
            </a:r>
            <a:r>
              <a:rPr lang="en-US" dirty="0" smtClean="0"/>
              <a:t> gmail.com  </a:t>
            </a:r>
            <a:r>
              <a:rPr lang="en-US" dirty="0"/>
              <a:t>or </a:t>
            </a:r>
            <a:r>
              <a:rPr lang="en-US" dirty="0" smtClean="0">
                <a:hlinkClick r:id="rId6"/>
              </a:rPr>
              <a:t>labraquah@cerathinvestments.com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Tel: +8615881013942 (China)</a:t>
            </a:r>
          </a:p>
          <a:p>
            <a:pPr marL="0" indent="0">
              <a:buNone/>
            </a:pPr>
            <a:r>
              <a:rPr lang="en-US" dirty="0"/>
              <a:t>Skype: </a:t>
            </a:r>
            <a:r>
              <a:rPr lang="en-US" dirty="0" err="1"/>
              <a:t>lucillexoxo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Website: www.cerathinvestments.com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045" y="223457"/>
            <a:ext cx="10515600" cy="9227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008" y="5460642"/>
            <a:ext cx="1772992" cy="139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81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6"/>
            <a:ext cx="10515600" cy="62654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888642"/>
            <a:ext cx="11719774" cy="5872766"/>
          </a:xfrm>
        </p:spPr>
        <p:txBody>
          <a:bodyPr>
            <a:normAutofit/>
          </a:bodyPr>
          <a:lstStyle/>
          <a:p>
            <a:r>
              <a:rPr lang="en-US" dirty="0" smtClean="0"/>
              <a:t>Ghana’s agriculture based economy is the 4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r>
              <a:rPr lang="en-US" dirty="0" smtClean="0"/>
              <a:t> biggest in West Africa and Africa respectively </a:t>
            </a:r>
          </a:p>
          <a:p>
            <a:r>
              <a:rPr lang="en-US" dirty="0" smtClean="0"/>
              <a:t>Northern Ghana is known as part of  the bread basket regions of Ghana </a:t>
            </a:r>
          </a:p>
          <a:p>
            <a:r>
              <a:rPr lang="en-US" dirty="0" smtClean="0"/>
              <a:t>Endowed with 6.1 million hectares of arable land ( only 1.5 million used) </a:t>
            </a:r>
          </a:p>
          <a:p>
            <a:r>
              <a:rPr lang="en-US" dirty="0" smtClean="0"/>
              <a:t>Has several river systems that allows bountiful supply of water </a:t>
            </a:r>
          </a:p>
          <a:p>
            <a:r>
              <a:rPr lang="en-US" dirty="0"/>
              <a:t>C</a:t>
            </a:r>
            <a:r>
              <a:rPr lang="en-US" dirty="0" smtClean="0"/>
              <a:t>omparative </a:t>
            </a:r>
            <a:r>
              <a:rPr lang="en-US" dirty="0"/>
              <a:t>advantage in the production of cereals, legumes, vegetables and cash </a:t>
            </a:r>
            <a:r>
              <a:rPr lang="en-US" dirty="0" smtClean="0"/>
              <a:t>crops</a:t>
            </a:r>
          </a:p>
          <a:p>
            <a:r>
              <a:rPr lang="en-US" dirty="0" smtClean="0"/>
              <a:t>Low human density , thus allowing agricultural expansion</a:t>
            </a:r>
          </a:p>
          <a:p>
            <a:r>
              <a:rPr lang="en-US" dirty="0" smtClean="0"/>
              <a:t>Has the capacity to produce more than 60 percent of Ghana’s agricultural needs for both domestic and industrial 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008" y="5214144"/>
            <a:ext cx="1772992" cy="164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6" y="146186"/>
            <a:ext cx="11732653" cy="6007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Statistics on Food Production Gap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17" y="811370"/>
            <a:ext cx="6194738" cy="58856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The current rate/volumes of food importation are opportunities Northern Ghana can tap into</a:t>
            </a:r>
          </a:p>
          <a:p>
            <a:r>
              <a:rPr lang="en-US" dirty="0" smtClean="0"/>
              <a:t>Ghana </a:t>
            </a:r>
            <a:r>
              <a:rPr lang="en-US" dirty="0"/>
              <a:t>currently spends about US$600m annually to import </a:t>
            </a:r>
            <a:r>
              <a:rPr lang="en-US" dirty="0" smtClean="0"/>
              <a:t>rice</a:t>
            </a:r>
          </a:p>
          <a:p>
            <a:r>
              <a:rPr lang="en-US" dirty="0" smtClean="0"/>
              <a:t>US$400m </a:t>
            </a:r>
            <a:r>
              <a:rPr lang="en-US" dirty="0"/>
              <a:t>annually to import sugar, </a:t>
            </a:r>
            <a:r>
              <a:rPr lang="en-US" dirty="0" smtClean="0"/>
              <a:t>tomatoes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importation of vegetables is estimated at $85 M annually. </a:t>
            </a:r>
            <a:endParaRPr lang="en-US" dirty="0" smtClean="0"/>
          </a:p>
          <a:p>
            <a:r>
              <a:rPr lang="en-US" dirty="0" smtClean="0"/>
              <a:t>$ 5 M dollars for onion importation to Ghana from Burkina &amp; Niger</a:t>
            </a:r>
          </a:p>
          <a:p>
            <a:r>
              <a:rPr lang="en-US" dirty="0" smtClean="0"/>
              <a:t>The </a:t>
            </a:r>
            <a:r>
              <a:rPr lang="en-US" dirty="0"/>
              <a:t>market for </a:t>
            </a:r>
            <a:r>
              <a:rPr lang="en-US" dirty="0" smtClean="0"/>
              <a:t>soya </a:t>
            </a:r>
            <a:r>
              <a:rPr lang="en-US" dirty="0"/>
              <a:t>is about 300,000 MT to 400,000 MT whilst the local production is less than 100,000 MT. </a:t>
            </a:r>
            <a:endParaRPr lang="en-US" dirty="0" smtClean="0"/>
          </a:p>
          <a:p>
            <a:r>
              <a:rPr lang="en-US" dirty="0" smtClean="0"/>
              <a:t>10,000 </a:t>
            </a:r>
            <a:r>
              <a:rPr lang="en-US" dirty="0"/>
              <a:t>MT each of both maize and </a:t>
            </a:r>
            <a:r>
              <a:rPr lang="en-US" dirty="0" smtClean="0"/>
              <a:t>sorghum needed, </a:t>
            </a:r>
            <a:r>
              <a:rPr lang="en-US" dirty="0"/>
              <a:t>which is projected to increase to10,000 </a:t>
            </a:r>
            <a:r>
              <a:rPr lang="en-US" dirty="0" smtClean="0"/>
              <a:t>MT</a:t>
            </a:r>
            <a:r>
              <a:rPr lang="en-US" dirty="0"/>
              <a:t> </a:t>
            </a:r>
            <a:r>
              <a:rPr lang="en-US" dirty="0" smtClean="0"/>
              <a:t>( A case of Guinness Ghana alone) </a:t>
            </a:r>
          </a:p>
        </p:txBody>
      </p:sp>
      <p:pic>
        <p:nvPicPr>
          <p:cNvPr id="6146" name="Picture 2" descr="Image result for rice farmer in Ghan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555" y="811371"/>
            <a:ext cx="5601282" cy="337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ice farmer in Gh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555" y="4353059"/>
            <a:ext cx="5601282" cy="243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8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" y="88520"/>
            <a:ext cx="11410681" cy="75533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 Value Chain Opportunities 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052892"/>
            <a:ext cx="11809926" cy="5805108"/>
          </a:xfrm>
        </p:spPr>
        <p:txBody>
          <a:bodyPr>
            <a:normAutofit fontScale="92500" lnSpcReduction="20000"/>
          </a:bodyPr>
          <a:lstStyle/>
          <a:p>
            <a:r>
              <a:rPr lang="en-US" sz="3400" b="1" dirty="0" smtClean="0"/>
              <a:t>Rice</a:t>
            </a:r>
            <a:r>
              <a:rPr lang="en-US" sz="3400" dirty="0" smtClean="0"/>
              <a:t> – market opportunity worth over </a:t>
            </a:r>
            <a:r>
              <a:rPr lang="en-US" sz="3400" b="1" dirty="0" smtClean="0"/>
              <a:t>$600m </a:t>
            </a:r>
          </a:p>
          <a:p>
            <a:r>
              <a:rPr lang="en-US" sz="3400" b="1" dirty="0" smtClean="0"/>
              <a:t>Soya- </a:t>
            </a:r>
            <a:r>
              <a:rPr lang="en-US" sz="3400" dirty="0" smtClean="0"/>
              <a:t>Local demand for soy is 400,000 MT, less than 100,000 MT produced in view of growing demand from poultry industry </a:t>
            </a:r>
            <a:endParaRPr lang="en-US" sz="3400" b="1" dirty="0" smtClean="0"/>
          </a:p>
          <a:p>
            <a:pPr algn="just"/>
            <a:r>
              <a:rPr lang="en-US" sz="3400" b="1" dirty="0" smtClean="0"/>
              <a:t>Onions &amp; </a:t>
            </a:r>
            <a:r>
              <a:rPr lang="en-US" sz="3400" b="1" dirty="0"/>
              <a:t>Tomatoes</a:t>
            </a:r>
            <a:r>
              <a:rPr lang="en-US" sz="3400" dirty="0"/>
              <a:t>- tomato and onion supply gap of 201 511 MT worth </a:t>
            </a:r>
            <a:r>
              <a:rPr lang="en-US" sz="3400" b="1" dirty="0" smtClean="0"/>
              <a:t>$110m</a:t>
            </a:r>
          </a:p>
          <a:p>
            <a:r>
              <a:rPr lang="en-US" sz="3400" b="1" dirty="0" smtClean="0"/>
              <a:t>Groundnuts-</a:t>
            </a:r>
            <a:r>
              <a:rPr lang="en-US" sz="3400" dirty="0" smtClean="0"/>
              <a:t> Market gap of 177 </a:t>
            </a:r>
            <a:r>
              <a:rPr lang="en-US" sz="3400" dirty="0"/>
              <a:t>355 MT </a:t>
            </a:r>
            <a:r>
              <a:rPr lang="en-US" sz="3400" dirty="0" smtClean="0"/>
              <a:t>worth </a:t>
            </a:r>
            <a:r>
              <a:rPr lang="en-US" sz="3400" b="1" dirty="0" smtClean="0"/>
              <a:t>$320m </a:t>
            </a:r>
            <a:endParaRPr lang="en-US" sz="3400" b="1" dirty="0"/>
          </a:p>
          <a:p>
            <a:r>
              <a:rPr lang="en-US" sz="3400" b="1" dirty="0"/>
              <a:t>Certified seeds- </a:t>
            </a:r>
            <a:r>
              <a:rPr lang="en-US" sz="3400" dirty="0"/>
              <a:t>Supply gap of 44 639 MT of improved seeds worth $ </a:t>
            </a:r>
            <a:r>
              <a:rPr lang="en-US" sz="3400" b="1" dirty="0"/>
              <a:t>63.8m</a:t>
            </a:r>
          </a:p>
          <a:p>
            <a:r>
              <a:rPr lang="en-US" sz="3400" b="1" dirty="0" smtClean="0"/>
              <a:t>Maize- </a:t>
            </a:r>
            <a:r>
              <a:rPr lang="en-US" sz="3400" dirty="0" smtClean="0"/>
              <a:t>Potential due to growing market and brewery industry </a:t>
            </a:r>
            <a:endParaRPr lang="en-US" sz="3400" b="1" dirty="0" smtClean="0"/>
          </a:p>
          <a:p>
            <a:r>
              <a:rPr lang="en-US" sz="3400" b="1" dirty="0" smtClean="0"/>
              <a:t>Sorghum- </a:t>
            </a:r>
            <a:r>
              <a:rPr lang="en-US" sz="3400" dirty="0" smtClean="0"/>
              <a:t>Growing market demand in view of its usage among local breweries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Sources:  </a:t>
            </a:r>
            <a:r>
              <a:rPr lang="en-US" dirty="0" smtClean="0"/>
              <a:t>FinGAP Project &amp; MADE Project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3706" y="5441020"/>
            <a:ext cx="1528293" cy="14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non-production opportunities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429555"/>
            <a:ext cx="11925836" cy="5306096"/>
          </a:xfrm>
        </p:spPr>
        <p:txBody>
          <a:bodyPr>
            <a:normAutofit/>
          </a:bodyPr>
          <a:lstStyle/>
          <a:p>
            <a:r>
              <a:rPr lang="en-US" dirty="0" smtClean="0"/>
              <a:t>The focus here will be on logistics aimed at linking agricultural production areas in Northern to southern Ghana.</a:t>
            </a:r>
            <a:endParaRPr lang="en-US" dirty="0"/>
          </a:p>
          <a:p>
            <a:r>
              <a:rPr lang="en-US" dirty="0" smtClean="0"/>
              <a:t>The overall </a:t>
            </a:r>
            <a:r>
              <a:rPr lang="en-US" dirty="0"/>
              <a:t>logistics market gap is valued at </a:t>
            </a:r>
            <a:r>
              <a:rPr lang="en-US" b="1" dirty="0" smtClean="0"/>
              <a:t>$157m </a:t>
            </a:r>
          </a:p>
          <a:p>
            <a:r>
              <a:rPr lang="en-US" dirty="0"/>
              <a:t> </a:t>
            </a:r>
            <a:r>
              <a:rPr lang="en-US" dirty="0" smtClean="0"/>
              <a:t>Transportation or fleet management</a:t>
            </a:r>
            <a:r>
              <a:rPr lang="en-US" dirty="0"/>
              <a:t>, maintenance, and warehousing activities </a:t>
            </a:r>
            <a:endParaRPr lang="en-US" dirty="0" smtClean="0"/>
          </a:p>
          <a:p>
            <a:r>
              <a:rPr lang="en-US" dirty="0" smtClean="0"/>
              <a:t>Market gap of </a:t>
            </a:r>
            <a:r>
              <a:rPr lang="en-US" b="1" dirty="0" smtClean="0"/>
              <a:t>23 </a:t>
            </a:r>
            <a:r>
              <a:rPr lang="en-US" b="1" dirty="0"/>
              <a:t>550 </a:t>
            </a:r>
            <a:r>
              <a:rPr lang="en-US" b="1" dirty="0" smtClean="0"/>
              <a:t>tractors </a:t>
            </a:r>
            <a:r>
              <a:rPr lang="en-US" dirty="0" smtClean="0"/>
              <a:t>worth a market of over </a:t>
            </a:r>
            <a:r>
              <a:rPr lang="en-US" b="1" dirty="0" smtClean="0"/>
              <a:t>$ 800 m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Sources:  </a:t>
            </a:r>
            <a:r>
              <a:rPr lang="en-US" dirty="0"/>
              <a:t>FinGAP Project &amp; MADE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008" y="5396248"/>
            <a:ext cx="1772992" cy="1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365126"/>
            <a:ext cx="11694017" cy="97427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Returns on Investments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25624"/>
            <a:ext cx="11694017" cy="47683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6500" b="1" dirty="0"/>
          </a:p>
          <a:p>
            <a:pPr marL="0" indent="0">
              <a:buNone/>
            </a:pPr>
            <a:r>
              <a:rPr lang="en-US" sz="10400" b="1" dirty="0" smtClean="0"/>
              <a:t>Tractor </a:t>
            </a:r>
            <a:r>
              <a:rPr lang="en-US" sz="10400" b="1" dirty="0"/>
              <a:t>marke</a:t>
            </a:r>
            <a:r>
              <a:rPr lang="en-US" sz="10400" dirty="0"/>
              <a:t>t- </a:t>
            </a:r>
            <a:r>
              <a:rPr lang="en-US" sz="10400" dirty="0" smtClean="0"/>
              <a:t>36% within 3-5 years </a:t>
            </a:r>
          </a:p>
          <a:p>
            <a:pPr marL="0" indent="0">
              <a:buNone/>
            </a:pPr>
            <a:r>
              <a:rPr lang="en-US" sz="10400" b="1" dirty="0" smtClean="0"/>
              <a:t>Groundnuts</a:t>
            </a:r>
            <a:r>
              <a:rPr lang="en-US" sz="10400" dirty="0" smtClean="0"/>
              <a:t>- 32% within </a:t>
            </a:r>
            <a:r>
              <a:rPr lang="en-US" sz="10400" dirty="0"/>
              <a:t>3-5 </a:t>
            </a:r>
            <a:r>
              <a:rPr lang="en-US" sz="10400" dirty="0" smtClean="0"/>
              <a:t>years</a:t>
            </a:r>
          </a:p>
          <a:p>
            <a:pPr marL="0" indent="0">
              <a:buNone/>
            </a:pPr>
            <a:r>
              <a:rPr lang="en-US" sz="10400" b="1" dirty="0" smtClean="0"/>
              <a:t>Certified seeds- </a:t>
            </a:r>
            <a:r>
              <a:rPr lang="en-US" sz="10400" dirty="0" smtClean="0"/>
              <a:t>33%  </a:t>
            </a:r>
            <a:r>
              <a:rPr lang="en-US" sz="10400" dirty="0"/>
              <a:t>within 3-5 years </a:t>
            </a:r>
            <a:endParaRPr lang="en-US" sz="10400" dirty="0" smtClean="0"/>
          </a:p>
          <a:p>
            <a:pPr marL="0" indent="0">
              <a:buNone/>
            </a:pPr>
            <a:r>
              <a:rPr lang="en-US" sz="10400" b="1" dirty="0" smtClean="0"/>
              <a:t>Rice-</a:t>
            </a:r>
            <a:r>
              <a:rPr lang="en-US" sz="10400" dirty="0" smtClean="0"/>
              <a:t> 58% within </a:t>
            </a:r>
            <a:r>
              <a:rPr lang="en-US" sz="10400" dirty="0"/>
              <a:t>3-5 years</a:t>
            </a:r>
            <a:endParaRPr lang="en-US" sz="10400" dirty="0" smtClean="0"/>
          </a:p>
          <a:p>
            <a:pPr marL="0" indent="0">
              <a:buNone/>
            </a:pPr>
            <a:r>
              <a:rPr lang="en-US" sz="10400" b="1" dirty="0" smtClean="0"/>
              <a:t>Logistics</a:t>
            </a:r>
            <a:r>
              <a:rPr lang="en-US" sz="10400" dirty="0" smtClean="0"/>
              <a:t>- 40% within </a:t>
            </a:r>
            <a:r>
              <a:rPr lang="en-US" sz="10400" dirty="0"/>
              <a:t>3-5 </a:t>
            </a:r>
            <a:r>
              <a:rPr lang="en-US" sz="10400" dirty="0" smtClean="0"/>
              <a:t>years </a:t>
            </a:r>
          </a:p>
          <a:p>
            <a:pPr marL="0" indent="0">
              <a:buNone/>
            </a:pPr>
            <a:r>
              <a:rPr lang="en-US" sz="10400" b="1" dirty="0" smtClean="0"/>
              <a:t>Tomatoes and onions- </a:t>
            </a:r>
            <a:r>
              <a:rPr lang="en-US" sz="10400" dirty="0" smtClean="0"/>
              <a:t>52% </a:t>
            </a:r>
            <a:r>
              <a:rPr lang="en-US" sz="10400" dirty="0"/>
              <a:t>within 3-5 years</a:t>
            </a:r>
            <a:endParaRPr lang="en-US" sz="10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10400" b="1" dirty="0">
                <a:solidFill>
                  <a:prstClr val="black"/>
                </a:solidFill>
              </a:rPr>
              <a:t>Sources:  </a:t>
            </a:r>
            <a:r>
              <a:rPr lang="en-US" sz="10400" dirty="0">
                <a:solidFill>
                  <a:prstClr val="black"/>
                </a:solidFill>
              </a:rPr>
              <a:t>FinGAP Project &amp; MADE Project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3707" y="5441020"/>
            <a:ext cx="1528293" cy="14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4" y="252479"/>
            <a:ext cx="11998817" cy="8454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Incentives for Private Sector Investments </a:t>
            </a:r>
            <a:endParaRPr lang="en-US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413500"/>
            <a:ext cx="11160617" cy="51289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Production </a:t>
            </a:r>
          </a:p>
          <a:p>
            <a:pPr>
              <a:buFontTx/>
              <a:buChar char="-"/>
            </a:pPr>
            <a:r>
              <a:rPr lang="en-US" dirty="0" smtClean="0"/>
              <a:t>Customs exemption on imports of agricultural plants , machinery and equipment </a:t>
            </a:r>
          </a:p>
          <a:p>
            <a:pPr>
              <a:buFontTx/>
              <a:buChar char="-"/>
            </a:pPr>
            <a:r>
              <a:rPr lang="en-US" dirty="0" smtClean="0"/>
              <a:t>5-10 years on cash crops production </a:t>
            </a:r>
          </a:p>
          <a:p>
            <a:pPr lvl="0">
              <a:buFontTx/>
              <a:buChar char="-"/>
            </a:pPr>
            <a:r>
              <a:rPr lang="en-US" dirty="0"/>
              <a:t>Income tax exemptions for select farming activities and ~90% corporate tax exemptions for farmers outside of Accra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Agro-Processing </a:t>
            </a:r>
            <a:endParaRPr lang="en-US" dirty="0"/>
          </a:p>
          <a:p>
            <a:pPr marL="0" lvl="0" indent="0" algn="just" fontAlgn="base">
              <a:buNone/>
            </a:pPr>
            <a:r>
              <a:rPr lang="en-US" dirty="0" smtClean="0"/>
              <a:t>-5-year </a:t>
            </a:r>
            <a:r>
              <a:rPr lang="en-US" dirty="0"/>
              <a:t>tax holiday from the establishment of the business and a 3-year corporate  </a:t>
            </a:r>
            <a:r>
              <a:rPr lang="en-US" dirty="0" smtClean="0"/>
              <a:t>     tax </a:t>
            </a:r>
            <a:r>
              <a:rPr lang="en-US" dirty="0"/>
              <a:t>freeze </a:t>
            </a:r>
          </a:p>
          <a:p>
            <a:pPr marL="0" lvl="0" indent="0" fontAlgn="base">
              <a:buNone/>
            </a:pPr>
            <a:r>
              <a:rPr lang="en-US" dirty="0" smtClean="0"/>
              <a:t>-50</a:t>
            </a:r>
            <a:r>
              <a:rPr lang="en-US" dirty="0"/>
              <a:t>% tax rebates for agro-processing and manufacturing industries located in regional capitals and districts outside of Accra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NB: Special Taxes can be negotiated based on project’s nature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008" y="5409126"/>
            <a:ext cx="1772992" cy="144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" y="365125"/>
            <a:ext cx="11057586" cy="961399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 Initiatives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164427"/>
          </a:xfrm>
        </p:spPr>
        <p:txBody>
          <a:bodyPr>
            <a:normAutofit/>
          </a:bodyPr>
          <a:lstStyle/>
          <a:p>
            <a:r>
              <a:rPr lang="en-US" dirty="0" smtClean="0"/>
              <a:t>The  government of Ghana is instituting initiatives to support investments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district , One factory – aimed at establishing at least 216 agro processing factories across the nation.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Planting for Food and Jobs- A nationwide program aimed at boosting agricultural production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Village, One dam policy – A policy aimed at building irrigation facilities to support agriculture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SADA Land Trust – securing lands for investors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Favourable attitudes towards public- private partnership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1588" y="5847008"/>
            <a:ext cx="1090412" cy="101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249217"/>
            <a:ext cx="11960180" cy="7553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Investing in Ghana’s Agriculture ( Summary)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28" y="1155923"/>
            <a:ext cx="10515600" cy="5425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Significant amount of </a:t>
            </a:r>
            <a:r>
              <a:rPr lang="en-US" b="1" u="sng" dirty="0" smtClean="0"/>
              <a:t>land </a:t>
            </a:r>
            <a:r>
              <a:rPr lang="en-US" dirty="0" smtClean="0"/>
              <a:t>and </a:t>
            </a:r>
            <a:r>
              <a:rPr lang="en-US" b="1" u="sng" dirty="0" smtClean="0"/>
              <a:t>water</a:t>
            </a:r>
            <a:r>
              <a:rPr lang="en-US" dirty="0" smtClean="0"/>
              <a:t> resources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Active population as </a:t>
            </a:r>
            <a:r>
              <a:rPr lang="en-US" b="1" dirty="0" smtClean="0"/>
              <a:t>labour force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Favourable </a:t>
            </a:r>
            <a:r>
              <a:rPr lang="en-US" b="1" u="sng" dirty="0" smtClean="0"/>
              <a:t>tax regimes/incentives </a:t>
            </a:r>
            <a:r>
              <a:rPr lang="en-US" dirty="0" smtClean="0"/>
              <a:t>for agricultural activities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Significant </a:t>
            </a:r>
            <a:r>
              <a:rPr lang="en-US" b="1" u="sng" dirty="0" smtClean="0"/>
              <a:t>programs and initiatives </a:t>
            </a:r>
            <a:r>
              <a:rPr lang="en-US" dirty="0" smtClean="0"/>
              <a:t>to support investments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u="sng" dirty="0" smtClean="0"/>
              <a:t> CERATH </a:t>
            </a:r>
            <a:r>
              <a:rPr lang="en-US" dirty="0" smtClean="0"/>
              <a:t>experience and team to support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4936" y="5499278"/>
            <a:ext cx="1467064" cy="135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824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PowerPoint Presentation</vt:lpstr>
      <vt:lpstr>Introduction </vt:lpstr>
      <vt:lpstr>Statistics on Food Production Gap</vt:lpstr>
      <vt:lpstr>Agricultural Value Chain Opportunities </vt:lpstr>
      <vt:lpstr>Other non-production opportunities </vt:lpstr>
      <vt:lpstr>Returns on Investments</vt:lpstr>
      <vt:lpstr>Incentives for Private Sector Investments </vt:lpstr>
      <vt:lpstr>Government Initiatives</vt:lpstr>
      <vt:lpstr>Investing in Ghana’s Agriculture ( Summary) </vt:lpstr>
      <vt:lpstr>Background Of CERATH</vt:lpstr>
      <vt:lpstr>Why CERATH Investment? </vt:lpstr>
      <vt:lpstr>CERATH’s support  </vt:lpstr>
      <vt:lpstr>Contact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pcuser</dc:creator>
  <cp:lastModifiedBy>pcuser</cp:lastModifiedBy>
  <cp:revision>68</cp:revision>
  <dcterms:created xsi:type="dcterms:W3CDTF">2017-02-27T19:51:31Z</dcterms:created>
  <dcterms:modified xsi:type="dcterms:W3CDTF">2017-04-30T19:52:35Z</dcterms:modified>
</cp:coreProperties>
</file>